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F6DB-EE52-4D07-8C39-5944A5579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4ECA8-FB41-47D6-B438-2CE08C15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67554-9839-4671-8CA8-5DBF950F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F732-8583-49F4-A441-6404C9AB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86DD0-3B60-40FC-9D14-E8EC914C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73C1-4B5F-4202-8266-F287AC31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570E9-7042-43B5-A8DC-ED3FFDBF0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0870F-3BA7-4B67-A95A-C0F4A174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0BB22-0BE5-4C02-AA30-2AA48D38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0E53E-57C5-4EDE-B06D-B8299CD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2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31ECB3-31D1-45F7-9033-F150A9AC4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F20EE-6C0B-4009-A0DE-A77C72A11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E530E-D634-4E2C-A2F9-7B4E1C27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E20F5-5669-46BC-9E9F-57EFA15D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FE0F-6EB5-48DC-82D3-A631567E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7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D11F-E1E1-4A34-9C35-E836C2CB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0592-84DF-435B-9930-1C2E55B6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6CE2-5B17-4A1B-85AB-404A7E53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8A98-A4C4-4C13-9D6E-C28DB5B3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C8D9F-F1B8-48E1-AA1F-60B33FBE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2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C9D7-7F6B-4120-B699-F79F7536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3682C-FC0C-4976-90FE-5221C5AC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4070-CE7F-4463-BA6F-B3CCE139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12CCD-F5F3-45D8-A3E3-CB1F0AF0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6AB9B-4ED6-40A2-BFB2-0A70C2E9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5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F423-60FB-4931-82CF-CDDF6D86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3949-0173-4409-B456-94F317839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52D06-41C3-49C6-8AE8-95289C48D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7EB8F-4717-4D7B-BCF3-76F85D2E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BBA72-831B-4D92-AD0A-FA27D657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44E2F-1644-4781-8E9F-3EBC5042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DE08-E80A-4A41-BD6C-55C3FEDC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645FC-82CD-42DA-9DD7-459AD14C8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AB6D0-BFFD-413A-9515-A622E8644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C09B7-6153-46D5-BCC4-84D9EC5F4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07B4A-14FD-4877-8B42-185DAC422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2AFE7-834B-46F7-A38D-BB53B993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D458E-6A6B-48EC-AB8F-D78CABF3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73552-1DD4-498B-A218-CD0E2AC2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6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4D8-5786-43EC-9ABD-9B59EE33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B9931-F5CA-4E7F-8FFB-045C27F0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DB342-BD47-4FAB-96D5-66CB0773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148A0-5372-49B6-89EC-D25A06EA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39CFB-5B3D-4053-A06C-E1B340DD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BED38-EE8A-424E-A23A-87E73905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B15B3-B1FA-4F49-B2E4-F6604AC8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1F19-1CE7-4998-9636-4197FC82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3FD0B-BA07-450C-A02C-C8026A2A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E4F4A-196E-43B4-8717-C58BA0A65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8E6B9-8928-40FD-95B4-79126D8E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3ACA0-7F3F-4570-8505-51C1F73B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3120A-C331-43EE-A211-814DB58C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8B29-9B92-4830-8150-8816260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392D5-849A-45C1-8521-59871072E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FEBD7-77B3-4241-A999-636FFD73A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CA0D2-7D32-4500-B6FF-982A5830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551FF-E8DB-4BC4-B039-940B0F83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54BD4-8124-44C2-8CD1-9F5789B9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62EF8-C117-4B0D-BF02-994A1CE9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5E62-BDF4-48EB-ADBA-ECE159DFA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7ADD4-5304-4BDF-A7AC-12E5D5551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DD06-F32C-4B07-802F-5A8C5640F4E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F8DF8-C046-434C-B66B-C6E81D421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A58F5-AF7B-44CE-B6CB-D71A468CC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59FB0-B413-4429-8D7B-467C6C14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.roboflow.com/log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6A55-9875-4FD6-8619-977A9CC29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Instructions for </a:t>
            </a:r>
            <a:r>
              <a:rPr lang="en-US" dirty="0" err="1"/>
              <a:t>RoboFlow</a:t>
            </a:r>
            <a:r>
              <a:rPr lang="en-US" dirty="0"/>
              <a:t> Annotation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2A90A-E147-472C-A986-AFC36EFF9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2326"/>
            <a:ext cx="9144000" cy="1655762"/>
          </a:xfrm>
        </p:spPr>
        <p:txBody>
          <a:bodyPr/>
          <a:lstStyle/>
          <a:p>
            <a:r>
              <a:rPr lang="en-US" dirty="0"/>
              <a:t>Amin Zehtabian</a:t>
            </a:r>
          </a:p>
          <a:p>
            <a:r>
              <a:rPr lang="en-US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401169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69179-2567-4DE0-ABD2-6EF28CD5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584"/>
            <a:ext cx="9316453" cy="497810"/>
          </a:xfrm>
        </p:spPr>
        <p:txBody>
          <a:bodyPr>
            <a:normAutofit/>
          </a:bodyPr>
          <a:lstStyle/>
          <a:p>
            <a:r>
              <a:rPr lang="en-GB" sz="2200" dirty="0"/>
              <a:t>Once the annotation is completed, the following options will be available: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623D7-C091-4711-A368-8DF61867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07" y="903566"/>
            <a:ext cx="6547186" cy="543587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DDD46AD-1ED6-4C18-AFC9-0B56B06D4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9E31F0D-972E-446B-884A-DFE4C22B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625"/>
            <a:ext cx="48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5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69179-2567-4DE0-ABD2-6EF28CD5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394482" cy="613314"/>
          </a:xfrm>
        </p:spPr>
        <p:txBody>
          <a:bodyPr>
            <a:normAutofit fontScale="92500" lnSpcReduction="20000"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If the 'Convert to Smart Polygon' option is chosen (this is for segmentation training, which is not currently required),</a:t>
            </a:r>
          </a:p>
          <a:p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25105-6D7C-4453-BCEE-37128799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41" y="808523"/>
            <a:ext cx="4160117" cy="165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424D3-51CC-4FE6-A444-8A2768085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441" y="2576747"/>
            <a:ext cx="3988005" cy="398800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0C687C54-D793-45FB-A02B-B4EA32195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A52D-3D72-4EA5-BA84-F7A8B0E8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31" y="1113924"/>
            <a:ext cx="7258423" cy="51691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394482" cy="613314"/>
          </a:xfrm>
        </p:spPr>
        <p:txBody>
          <a:bodyPr>
            <a:norm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We now add the annotated images to Dataset: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6747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394482" cy="613314"/>
          </a:xfrm>
        </p:spPr>
        <p:txBody>
          <a:bodyPr>
            <a:normAutofit fontScale="92500" lnSpcReduction="20000"/>
          </a:bodyPr>
          <a:lstStyle/>
          <a:p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Choose the subset of data to be used for training; the remainder will be reserved for validating and testing the trained model.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5682C-C69E-40A6-B7F7-B65EF88A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37" y="1449212"/>
            <a:ext cx="4267419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0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394482" cy="613314"/>
          </a:xfrm>
        </p:spPr>
        <p:txBody>
          <a:bodyPr>
            <a:norm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Generate the Dataset:</a:t>
            </a:r>
          </a:p>
          <a:p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7419F-7050-4DDE-AB57-FC8CD74F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9" y="942847"/>
            <a:ext cx="2101958" cy="4972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4AE2C-44D9-4D9F-B27A-4493FEAB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91" y="1282490"/>
            <a:ext cx="4447367" cy="3867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806508-0809-4150-85C4-AECA770A0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358" y="1636878"/>
            <a:ext cx="5043190" cy="31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"/>
            <a:ext cx="10394482" cy="1387012"/>
          </a:xfrm>
        </p:spPr>
        <p:txBody>
          <a:bodyPr>
            <a:norm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After generating the training set, you can train a model with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Roboflow</a:t>
            </a:r>
            <a:r>
              <a:rPr lang="en-US" altLang="en-US" sz="2400" dirty="0">
                <a:latin typeface="Söhne"/>
              </a:rPr>
              <a:t>.</a:t>
            </a:r>
          </a:p>
          <a:p>
            <a:r>
              <a:rPr lang="en-US" altLang="en-US" sz="2400" dirty="0">
                <a:latin typeface="Söhne"/>
              </a:rPr>
              <a:t>This step is not necessary, since we only need the training sets to be used for training our YOLOv8 model.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11087-3903-4032-B46B-85E8210C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86" y="1714492"/>
            <a:ext cx="7112366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7"/>
            <a:ext cx="11059274" cy="863031"/>
          </a:xfrm>
        </p:spPr>
        <p:txBody>
          <a:bodyPr>
            <a:normAutofit/>
          </a:bodyPr>
          <a:lstStyle/>
          <a:p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Instead, we export the training set for training our YOLOv8 model:</a:t>
            </a:r>
            <a:endParaRPr lang="en-US" altLang="en-US" sz="2400" dirty="0">
              <a:latin typeface="Söhne"/>
            </a:endParaRP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46BB-8465-462D-850A-242FFD16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17" y="1519284"/>
            <a:ext cx="7112366" cy="44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7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7"/>
            <a:ext cx="11059274" cy="1654141"/>
          </a:xfrm>
        </p:spPr>
        <p:txBody>
          <a:bodyPr>
            <a:normAutofit/>
          </a:bodyPr>
          <a:lstStyle/>
          <a:p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</a:t>
            </a:r>
            <a:r>
              <a:rPr lang="en-GB" altLang="en-US" sz="2400" dirty="0">
                <a:latin typeface="Söhne"/>
              </a:rPr>
              <a:t>generated training dataset can be exported as a zip file for later loading into the DL model, or it can be represented as a code, commonly referred to as an 'API_KEY', which can be easily copied and pasted into the YOLO notebook.</a:t>
            </a:r>
          </a:p>
          <a:p>
            <a:r>
              <a:rPr lang="en-GB" altLang="en-US" sz="2400" dirty="0">
                <a:latin typeface="Söhne"/>
              </a:rPr>
              <a:t>In either case, ensure that the dataset is exported in the YOLOv8 format:</a:t>
            </a:r>
            <a:endParaRPr lang="en-US" sz="2400" dirty="0"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FB4CB-79AB-47EF-9228-C1946713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15" y="2050247"/>
            <a:ext cx="7097969" cy="40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B6BD-7802-49C7-B96D-81FCAC3B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7"/>
            <a:ext cx="11059274" cy="1654141"/>
          </a:xfrm>
        </p:spPr>
        <p:txBody>
          <a:bodyPr>
            <a:normAutofit/>
          </a:bodyPr>
          <a:lstStyle/>
          <a:p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</a:t>
            </a:r>
            <a:r>
              <a:rPr lang="en-GB" altLang="en-US" sz="2400" dirty="0">
                <a:latin typeface="Söhne"/>
              </a:rPr>
              <a:t>generated 'API_KEY’ (left) can be copied and pasted into the YOLO notebook (right):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0E76-D139-4DEF-8658-3B356563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6" y="1959186"/>
            <a:ext cx="4915153" cy="425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A164-1918-4558-9E03-72BAD0366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31"/>
          <a:stretch/>
        </p:blipFill>
        <p:spPr>
          <a:xfrm>
            <a:off x="5463154" y="2513849"/>
            <a:ext cx="6623602" cy="24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49A6-E3AD-4A64-8558-C2D4E1C1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1CA7-9B66-42F0-92D7-5E2AE6273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1291" cy="1603375"/>
          </a:xfrm>
        </p:spPr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First, sign in at </a:t>
            </a:r>
            <a:r>
              <a:rPr lang="en-GB" b="0" i="0" u="none" strike="noStrike" dirty="0">
                <a:effectLst/>
                <a:latin typeface="Söhne"/>
                <a:hlinkClick r:id="rId2"/>
              </a:rPr>
              <a:t>https://app.roboflow.com/login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You have the option to create a new account or use your existing Google or GitHub accounts to log in.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4798C-EFA3-4C02-8C40-6DD9C359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39" y="2061179"/>
            <a:ext cx="4369025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5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0026-E739-4AFB-B64D-55BC092B4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29" y="228367"/>
            <a:ext cx="10804009" cy="4351338"/>
          </a:xfrm>
        </p:spPr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After signing in, you can start a new project from the </a:t>
            </a:r>
            <a:r>
              <a:rPr lang="en-GB" sz="2000" b="0" i="0" dirty="0" err="1">
                <a:solidFill>
                  <a:srgbClr val="0F0F0F"/>
                </a:solidFill>
                <a:effectLst/>
                <a:latin typeface="Söhne"/>
              </a:rPr>
              <a:t>Roboflow</a:t>
            </a: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 dashboard. </a:t>
            </a:r>
          </a:p>
          <a:p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Remember to select the appropriate project type. We'll begin with 'Object Detection’.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CF0E-E4FD-455E-A4CD-654F5656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82" y="1794175"/>
            <a:ext cx="3149762" cy="2076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BF299-0EA8-49E3-8864-8A1DFFD9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24" y="1186725"/>
            <a:ext cx="6483683" cy="56263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71FD8A-6BC8-4841-A249-2B54A3795AC4}"/>
              </a:ext>
            </a:extLst>
          </p:cNvPr>
          <p:cNvSpPr txBox="1">
            <a:spLocks/>
          </p:cNvSpPr>
          <p:nvPr/>
        </p:nvSpPr>
        <p:spPr>
          <a:xfrm>
            <a:off x="198095" y="4439667"/>
            <a:ext cx="4859676" cy="237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rgbClr val="0F0F0F"/>
                </a:solidFill>
                <a:latin typeface="Söhne"/>
              </a:rPr>
              <a:t>Note that with a free membership, your data will be public and accessible to all other users. With that in mind, let's proceed to upload some publicly-available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36088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2701-89F7-4EC2-8436-2EEB9C8C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515600" cy="5981754"/>
          </a:xfrm>
        </p:spPr>
        <p:txBody>
          <a:bodyPr>
            <a:normAutofit/>
          </a:bodyPr>
          <a:lstStyle/>
          <a:p>
            <a:r>
              <a:rPr lang="en-US" sz="2200"/>
              <a:t>There are many publicly-available datasets. </a:t>
            </a:r>
          </a:p>
          <a:p>
            <a:r>
              <a:rPr lang="en-US" sz="2200"/>
              <a:t>One of the most famous databases is Kaggle: </a:t>
            </a:r>
            <a:r>
              <a:rPr lang="en-US" sz="2200">
                <a:hlinkClick r:id="rId2"/>
              </a:rPr>
              <a:t>https://www.kaggle.com/</a:t>
            </a:r>
            <a:endParaRPr lang="en-US" sz="2200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0D2E8-E3D5-4161-ADD9-5470279D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2" y="1602718"/>
            <a:ext cx="11779855" cy="51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2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2701-89F7-4EC2-8436-2EEB9C8C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515600" cy="5981754"/>
          </a:xfrm>
        </p:spPr>
        <p:txBody>
          <a:bodyPr>
            <a:normAutofit/>
          </a:bodyPr>
          <a:lstStyle/>
          <a:p>
            <a:r>
              <a:rPr lang="en-US" sz="2200" dirty="0"/>
              <a:t>Let’s start annotating a couple of frames in a movie of dividing cells, via </a:t>
            </a:r>
            <a:r>
              <a:rPr lang="en-US" sz="2200" b="1" dirty="0" err="1"/>
              <a:t>Roboflow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Be noted that </a:t>
            </a:r>
            <a:r>
              <a:rPr lang="en-US" sz="2200" dirty="0" err="1"/>
              <a:t>tif</a:t>
            </a:r>
            <a:r>
              <a:rPr lang="en-US" sz="2200" dirty="0"/>
              <a:t> files are not supported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3B07D-0597-4BBF-B087-854B1D19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943" y="537617"/>
            <a:ext cx="5169166" cy="3200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5EC02-FEA2-4E54-A9B7-27FE55F6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31" y="4080588"/>
            <a:ext cx="3829590" cy="24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9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2701-89F7-4EC2-8436-2EEB9C8C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10515600" cy="5981754"/>
          </a:xfrm>
        </p:spPr>
        <p:txBody>
          <a:bodyPr>
            <a:normAutofit/>
          </a:bodyPr>
          <a:lstStyle/>
          <a:p>
            <a:r>
              <a:rPr lang="en-US" sz="2200" dirty="0"/>
              <a:t>16 images uploaded on </a:t>
            </a:r>
            <a:r>
              <a:rPr lang="en-US" sz="2200" b="1" dirty="0" err="1"/>
              <a:t>Roboflow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After uploading, choose Save and Continue: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F0CD5-031D-4A42-8540-BDFAAFD3C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544" y="309533"/>
            <a:ext cx="3690928" cy="368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E8D37-F25D-4F7C-BA84-955D53A5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" y="4107629"/>
            <a:ext cx="9277853" cy="2409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14428-7523-43D4-A8EF-46072E3BD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068" y="5395882"/>
            <a:ext cx="2019404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1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2701-89F7-4EC2-8436-2EEB9C8C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3031156" cy="497810"/>
          </a:xfrm>
        </p:spPr>
        <p:txBody>
          <a:bodyPr>
            <a:normAutofit/>
          </a:bodyPr>
          <a:lstStyle/>
          <a:p>
            <a:r>
              <a:rPr lang="en-US" sz="2200" dirty="0"/>
              <a:t>Then Assign images:                                                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0FD70-E8A2-4261-8619-C94CFFC5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827543"/>
            <a:ext cx="4235668" cy="501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AB76A-F595-4FA9-B230-B0772EE4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05" y="1251276"/>
            <a:ext cx="5459773" cy="401218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99AE2A-976F-4017-A456-AF4139BBFB6B}"/>
              </a:ext>
            </a:extLst>
          </p:cNvPr>
          <p:cNvSpPr txBox="1">
            <a:spLocks/>
          </p:cNvSpPr>
          <p:nvPr/>
        </p:nvSpPr>
        <p:spPr>
          <a:xfrm>
            <a:off x="6096000" y="195209"/>
            <a:ext cx="3031156" cy="49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And Start Annotating: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8094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2E0742-B32E-4B71-BC23-8BB9E7D6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371799"/>
            <a:ext cx="12186276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2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27A3E-5881-43CD-8C36-2AF6A2BC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99" y="939507"/>
            <a:ext cx="8216872" cy="56927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69179-2567-4DE0-ABD2-6EF28CD5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"/>
            <a:ext cx="8216872" cy="497810"/>
          </a:xfrm>
        </p:spPr>
        <p:txBody>
          <a:bodyPr>
            <a:normAutofit/>
          </a:bodyPr>
          <a:lstStyle/>
          <a:p>
            <a:r>
              <a:rPr lang="en-US" sz="2200" dirty="0"/>
              <a:t>We could annotate with more than one label (multi-class training)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2346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Inter</vt:lpstr>
      <vt:lpstr>Söhne</vt:lpstr>
      <vt:lpstr>Office Theme</vt:lpstr>
      <vt:lpstr>Instructions for RoboFlow Annotation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 Zehtabian</dc:creator>
  <cp:lastModifiedBy>Amin Zehtabian</cp:lastModifiedBy>
  <cp:revision>23</cp:revision>
  <dcterms:created xsi:type="dcterms:W3CDTF">2023-11-08T13:34:18Z</dcterms:created>
  <dcterms:modified xsi:type="dcterms:W3CDTF">2023-11-28T15:40:22Z</dcterms:modified>
</cp:coreProperties>
</file>